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9" r:id="rId4"/>
    <p:sldId id="268" r:id="rId5"/>
    <p:sldId id="2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6480-E6A9-4D1D-BCE4-2DA04E3D42C8}" type="datetimeFigureOut">
              <a:rPr lang="en-CA" smtClean="0"/>
              <a:t>01/12/2022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3A69-7687-440E-AD28-F5E6C93300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997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6480-E6A9-4D1D-BCE4-2DA04E3D42C8}" type="datetimeFigureOut">
              <a:rPr lang="en-CA" smtClean="0"/>
              <a:t>01/12/2022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3A69-7687-440E-AD28-F5E6C93300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590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6480-E6A9-4D1D-BCE4-2DA04E3D42C8}" type="datetimeFigureOut">
              <a:rPr lang="en-CA" smtClean="0"/>
              <a:t>01/12/2022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3A69-7687-440E-AD28-F5E6C93300B9}" type="slidenum">
              <a:rPr lang="en-CA" smtClean="0"/>
              <a:t>‹#›</a:t>
            </a:fld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2093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6480-E6A9-4D1D-BCE4-2DA04E3D42C8}" type="datetimeFigureOut">
              <a:rPr lang="en-CA" smtClean="0"/>
              <a:t>01/12/2022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3A69-7687-440E-AD28-F5E6C93300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9979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6480-E6A9-4D1D-BCE4-2DA04E3D42C8}" type="datetimeFigureOut">
              <a:rPr lang="en-CA" smtClean="0"/>
              <a:t>01/12/2022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3A69-7687-440E-AD28-F5E6C93300B9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2742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6480-E6A9-4D1D-BCE4-2DA04E3D42C8}" type="datetimeFigureOut">
              <a:rPr lang="en-CA" smtClean="0"/>
              <a:t>01/12/2022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3A69-7687-440E-AD28-F5E6C93300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709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6480-E6A9-4D1D-BCE4-2DA04E3D42C8}" type="datetimeFigureOut">
              <a:rPr lang="en-CA" smtClean="0"/>
              <a:t>01/12/2022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3A69-7687-440E-AD28-F5E6C93300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6276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6480-E6A9-4D1D-BCE4-2DA04E3D42C8}" type="datetimeFigureOut">
              <a:rPr lang="en-CA" smtClean="0"/>
              <a:t>01/12/2022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3A69-7687-440E-AD28-F5E6C93300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613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6480-E6A9-4D1D-BCE4-2DA04E3D42C8}" type="datetimeFigureOut">
              <a:rPr lang="en-CA" smtClean="0"/>
              <a:t>01/12/2022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3A69-7687-440E-AD28-F5E6C93300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398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6480-E6A9-4D1D-BCE4-2DA04E3D42C8}" type="datetimeFigureOut">
              <a:rPr lang="en-CA" smtClean="0"/>
              <a:t>01/12/2022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3A69-7687-440E-AD28-F5E6C93300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739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6480-E6A9-4D1D-BCE4-2DA04E3D42C8}" type="datetimeFigureOut">
              <a:rPr lang="en-CA" smtClean="0"/>
              <a:t>01/12/2022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3A69-7687-440E-AD28-F5E6C93300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796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6480-E6A9-4D1D-BCE4-2DA04E3D42C8}" type="datetimeFigureOut">
              <a:rPr lang="en-CA" smtClean="0"/>
              <a:t>01/12/2022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3A69-7687-440E-AD28-F5E6C93300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270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6480-E6A9-4D1D-BCE4-2DA04E3D42C8}" type="datetimeFigureOut">
              <a:rPr lang="en-CA" smtClean="0"/>
              <a:t>01/12/2022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3A69-7687-440E-AD28-F5E6C93300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810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6480-E6A9-4D1D-BCE4-2DA04E3D42C8}" type="datetimeFigureOut">
              <a:rPr lang="en-CA" smtClean="0"/>
              <a:t>01/12/2022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3A69-7687-440E-AD28-F5E6C93300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651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6480-E6A9-4D1D-BCE4-2DA04E3D42C8}" type="datetimeFigureOut">
              <a:rPr lang="en-CA" smtClean="0"/>
              <a:t>01/12/2022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3A69-7687-440E-AD28-F5E6C93300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8226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6480-E6A9-4D1D-BCE4-2DA04E3D42C8}" type="datetimeFigureOut">
              <a:rPr lang="en-CA" smtClean="0"/>
              <a:t>01/12/2022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3A69-7687-440E-AD28-F5E6C93300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2795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46480-E6A9-4D1D-BCE4-2DA04E3D42C8}" type="datetimeFigureOut">
              <a:rPr lang="en-CA" smtClean="0"/>
              <a:t>01/12/2022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6C3A69-7687-440E-AD28-F5E6C93300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4170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SHATempPandemicPay@toronto.c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9140" y="1680139"/>
            <a:ext cx="8655485" cy="1646302"/>
          </a:xfrm>
        </p:spPr>
        <p:txBody>
          <a:bodyPr>
            <a:normAutofit/>
          </a:bodyPr>
          <a:lstStyle/>
          <a:p>
            <a:r>
              <a:rPr lang="en-CA" sz="2800" b="1" dirty="0"/>
              <a:t>Temporary Pandemic Wage Enhancement </a:t>
            </a:r>
            <a:r>
              <a:rPr lang="en-CA" sz="2800" b="1" dirty="0" smtClean="0"/>
              <a:t>Program</a:t>
            </a:r>
            <a:br>
              <a:rPr lang="en-CA" sz="2800" b="1" dirty="0" smtClean="0"/>
            </a:br>
            <a:r>
              <a:rPr lang="en-CA" sz="2800" dirty="0" smtClean="0"/>
              <a:t>2021-2022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82307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184" y="609600"/>
            <a:ext cx="8596668" cy="680581"/>
          </a:xfrm>
        </p:spPr>
        <p:txBody>
          <a:bodyPr>
            <a:normAutofit fontScale="90000"/>
          </a:bodyPr>
          <a:lstStyle/>
          <a:p>
            <a:r>
              <a:rPr lang="en-CA" dirty="0"/>
              <a:t>Overview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84" y="1415441"/>
            <a:ext cx="9230754" cy="52484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dirty="0" smtClean="0"/>
              <a:t>The </a:t>
            </a:r>
            <a:r>
              <a:rPr lang="en-CA" sz="2000" dirty="0"/>
              <a:t>Shelter, Support and Housing Administration (SSHA) Division is offering a new </a:t>
            </a:r>
            <a:r>
              <a:rPr lang="en-CA" sz="2000" b="1" dirty="0"/>
              <a:t>Temporary Pandemic Wage Enhancement Program</a:t>
            </a:r>
            <a:r>
              <a:rPr lang="en-CA" sz="2000" dirty="0"/>
              <a:t> in response to the escalated community spread of COVID-19.</a:t>
            </a:r>
          </a:p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r>
              <a:rPr lang="en-CA" sz="2000" dirty="0" smtClean="0"/>
              <a:t>The </a:t>
            </a:r>
            <a:r>
              <a:rPr lang="en-CA" sz="2000" dirty="0"/>
              <a:t>Program: </a:t>
            </a:r>
          </a:p>
          <a:p>
            <a:pPr lvl="1"/>
            <a:r>
              <a:rPr lang="en-CA" sz="2000" dirty="0"/>
              <a:t>Aims to stabilize the workforce and ensure safe staffing </a:t>
            </a:r>
            <a:r>
              <a:rPr lang="en-CA" sz="2000" dirty="0" smtClean="0"/>
              <a:t>levels</a:t>
            </a:r>
            <a:endParaRPr lang="en-CA" sz="2000" dirty="0"/>
          </a:p>
          <a:p>
            <a:pPr lvl="1"/>
            <a:r>
              <a:rPr lang="en-CA" sz="2000" dirty="0"/>
              <a:t>Provides a $4/hour top-up to eligible </a:t>
            </a:r>
            <a:r>
              <a:rPr lang="en-CA" sz="2000" dirty="0" smtClean="0"/>
              <a:t>workers</a:t>
            </a:r>
            <a:endParaRPr lang="en-CA" sz="2000" dirty="0"/>
          </a:p>
          <a:p>
            <a:pPr lvl="1"/>
            <a:r>
              <a:rPr lang="en-CA" sz="2000" dirty="0"/>
              <a:t>Is founded on the guidelines of the Province's previous 2020 Temporary Pandemic Pay (TPP) </a:t>
            </a:r>
            <a:r>
              <a:rPr lang="en-CA" sz="2000" dirty="0" smtClean="0"/>
              <a:t>Program</a:t>
            </a:r>
            <a:endParaRPr lang="en-CA" sz="2000" dirty="0"/>
          </a:p>
          <a:p>
            <a:pPr lvl="1"/>
            <a:r>
              <a:rPr lang="en-CA" sz="2000" dirty="0"/>
              <a:t>Is offered for </a:t>
            </a:r>
            <a:r>
              <a:rPr lang="en-CA" sz="2000" b="1" dirty="0"/>
              <a:t>up to</a:t>
            </a:r>
            <a:r>
              <a:rPr lang="en-CA" sz="2000" dirty="0"/>
              <a:t> 16 weeks (</a:t>
            </a:r>
            <a:r>
              <a:rPr lang="en-CA" sz="2000" b="1" dirty="0"/>
              <a:t>Dec. 20, 2021 to Mar. 31, 2022</a:t>
            </a:r>
            <a:r>
              <a:rPr lang="en-CA" sz="2000" dirty="0"/>
              <a:t>) over up to 2 phases:</a:t>
            </a:r>
          </a:p>
          <a:p>
            <a:pPr lvl="2"/>
            <a:r>
              <a:rPr lang="en-CA" sz="1800" dirty="0"/>
              <a:t>Phase 1: Dec. 20, 2021-Feb. 13, 2022; </a:t>
            </a:r>
          </a:p>
          <a:p>
            <a:pPr lvl="2"/>
            <a:r>
              <a:rPr lang="en-CA" sz="1800" dirty="0"/>
              <a:t>Phase 2: Feb. 14, 2022-Mar. 31, 2022 (tentative)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496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Eligibility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b="1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5504"/>
            <a:ext cx="8966538" cy="5492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200" dirty="0" smtClean="0"/>
              <a:t>To </a:t>
            </a:r>
            <a:r>
              <a:rPr lang="en-CA" sz="2200" dirty="0"/>
              <a:t>be eligible, a worker must be working (1) for an eligible agency, (2) in an eligible workplace, and (3) in an eligible position</a:t>
            </a:r>
            <a:r>
              <a:rPr lang="en-CA" sz="2200" dirty="0" smtClean="0"/>
              <a:t>.</a:t>
            </a:r>
            <a:endParaRPr lang="en-CA" sz="2200" dirty="0"/>
          </a:p>
          <a:p>
            <a:pPr marL="0" indent="0">
              <a:buNone/>
            </a:pPr>
            <a:r>
              <a:rPr lang="en-CA" dirty="0" smtClean="0"/>
              <a:t>1) Eligible </a:t>
            </a:r>
            <a:r>
              <a:rPr lang="en-CA" dirty="0"/>
              <a:t>Agencies:</a:t>
            </a:r>
          </a:p>
          <a:p>
            <a:pPr lvl="1"/>
            <a:r>
              <a:rPr lang="en-CA" sz="1700" dirty="0"/>
              <a:t>Have an active funding agreement with SSHA; </a:t>
            </a:r>
          </a:p>
          <a:p>
            <a:pPr lvl="1"/>
            <a:r>
              <a:rPr lang="en-CA" sz="1700" dirty="0"/>
              <a:t>Deliver direct, in-person services to clients; and, </a:t>
            </a:r>
          </a:p>
          <a:p>
            <a:pPr lvl="1"/>
            <a:r>
              <a:rPr lang="en-CA" sz="1700" dirty="0"/>
              <a:t>Provide those services in an eligible workplace.</a:t>
            </a:r>
          </a:p>
          <a:p>
            <a:pPr marL="0" indent="0">
              <a:buNone/>
            </a:pPr>
            <a:r>
              <a:rPr lang="en-CA" dirty="0" smtClean="0"/>
              <a:t>2) Eligible </a:t>
            </a:r>
            <a:r>
              <a:rPr lang="en-CA" dirty="0"/>
              <a:t>Workplaces:</a:t>
            </a:r>
          </a:p>
          <a:p>
            <a:pPr lvl="1"/>
            <a:r>
              <a:rPr lang="en-CA" sz="1700" dirty="0"/>
              <a:t>Emergency Shelter facilities </a:t>
            </a:r>
            <a:r>
              <a:rPr lang="en-CA" sz="1700" dirty="0" smtClean="0"/>
              <a:t>that (1) are </a:t>
            </a:r>
            <a:r>
              <a:rPr lang="en-CA" sz="1700" dirty="0"/>
              <a:t>in SSHA's geographic catchment </a:t>
            </a:r>
            <a:r>
              <a:rPr lang="en-CA" sz="1700" dirty="0" smtClean="0"/>
              <a:t>area, and (2) Provide </a:t>
            </a:r>
            <a:r>
              <a:rPr lang="en-CA" sz="1700" dirty="0"/>
              <a:t>temporary residence to people experiencing homelessness. </a:t>
            </a:r>
          </a:p>
          <a:p>
            <a:pPr lvl="2"/>
            <a:r>
              <a:rPr lang="en-CA" sz="1500" dirty="0"/>
              <a:t>E.g., Emergency shelters, respites, drop-ins, temporary shelters, </a:t>
            </a:r>
            <a:r>
              <a:rPr lang="en-CA" sz="1500" dirty="0" smtClean="0"/>
              <a:t>overflow</a:t>
            </a:r>
            <a:r>
              <a:rPr lang="en-CA" sz="1500" dirty="0"/>
              <a:t>.</a:t>
            </a:r>
            <a:endParaRPr lang="en-CA" sz="1300" dirty="0"/>
          </a:p>
          <a:p>
            <a:pPr lvl="1"/>
            <a:r>
              <a:rPr lang="en-CA" sz="1700" dirty="0" smtClean="0"/>
              <a:t>And/or; Outdoor </a:t>
            </a:r>
            <a:r>
              <a:rPr lang="en-CA" sz="1700" dirty="0"/>
              <a:t>spaces where the worker </a:t>
            </a:r>
            <a:r>
              <a:rPr lang="en-CA" sz="1700" dirty="0" smtClean="0"/>
              <a:t>is (1) working </a:t>
            </a:r>
            <a:r>
              <a:rPr lang="en-CA" sz="1700" dirty="0"/>
              <a:t>in SSHA's geographic catchment </a:t>
            </a:r>
            <a:r>
              <a:rPr lang="en-CA" sz="1700" dirty="0" smtClean="0"/>
              <a:t>area, and (2) providing </a:t>
            </a:r>
            <a:r>
              <a:rPr lang="en-CA" sz="1700" dirty="0"/>
              <a:t>direct supports to people experiencing homelessness</a:t>
            </a:r>
            <a:r>
              <a:rPr lang="en-CA" sz="1700" dirty="0" smtClean="0"/>
              <a:t>.</a:t>
            </a:r>
          </a:p>
          <a:p>
            <a:pPr lvl="1"/>
            <a:r>
              <a:rPr lang="en-CA" sz="1700" dirty="0"/>
              <a:t>Administrative </a:t>
            </a:r>
            <a:r>
              <a:rPr lang="en-CA" sz="1700" dirty="0" smtClean="0"/>
              <a:t>buildings and </a:t>
            </a:r>
            <a:r>
              <a:rPr lang="en-CA" sz="1700" dirty="0"/>
              <a:t>work-from-home are </a:t>
            </a:r>
            <a:r>
              <a:rPr lang="en-CA" sz="1700" b="1" dirty="0"/>
              <a:t>not</a:t>
            </a:r>
            <a:r>
              <a:rPr lang="en-CA" sz="1700" dirty="0"/>
              <a:t> eligible workplaces. </a:t>
            </a:r>
          </a:p>
        </p:txBody>
      </p:sp>
    </p:spTree>
    <p:extLst>
      <p:ext uri="{BB962C8B-B14F-4D97-AF65-F5344CB8AC3E}">
        <p14:creationId xmlns:p14="http://schemas.microsoft.com/office/powerpoint/2010/main" val="199633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Eligibility Continued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b="1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5504"/>
            <a:ext cx="8966538" cy="5492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3) Eligible </a:t>
            </a:r>
            <a:r>
              <a:rPr lang="en-CA" dirty="0"/>
              <a:t>Workers:</a:t>
            </a:r>
            <a:endParaRPr lang="en-CA" sz="1600" dirty="0"/>
          </a:p>
          <a:p>
            <a:pPr lvl="1"/>
            <a:r>
              <a:rPr lang="en-CA" sz="1700" dirty="0"/>
              <a:t>Direct-service positions </a:t>
            </a:r>
            <a:endParaRPr lang="en-CA" sz="1700" dirty="0" smtClean="0"/>
          </a:p>
          <a:p>
            <a:pPr lvl="2"/>
            <a:r>
              <a:rPr lang="en-CA" sz="1500" dirty="0" smtClean="0"/>
              <a:t>(</a:t>
            </a:r>
            <a:r>
              <a:rPr lang="en-CA" sz="1500" dirty="0"/>
              <a:t>e.g., direct support workers, supervisors, outreach workers, clinical staff, nursing staff)</a:t>
            </a:r>
          </a:p>
          <a:p>
            <a:pPr lvl="1"/>
            <a:r>
              <a:rPr lang="en-CA" sz="1700" dirty="0"/>
              <a:t>Auxiliary positions supporting direct-service care </a:t>
            </a:r>
            <a:endParaRPr lang="en-CA" sz="1700" dirty="0" smtClean="0"/>
          </a:p>
          <a:p>
            <a:pPr lvl="2"/>
            <a:r>
              <a:rPr lang="en-CA" sz="1500" dirty="0" smtClean="0"/>
              <a:t>(</a:t>
            </a:r>
            <a:r>
              <a:rPr lang="en-CA" sz="1500" dirty="0"/>
              <a:t>e.g., housekeeping, security, administration, maintenance, food services)</a:t>
            </a:r>
          </a:p>
          <a:p>
            <a:pPr lvl="1"/>
            <a:r>
              <a:rPr lang="en-CA" sz="1700" dirty="0"/>
              <a:t>Contracted employees working in above listed positions</a:t>
            </a:r>
          </a:p>
          <a:p>
            <a:pPr marL="0" lv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306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584" y="2563660"/>
            <a:ext cx="8596668" cy="2797479"/>
          </a:xfrm>
        </p:spPr>
        <p:txBody>
          <a:bodyPr>
            <a:normAutofit fontScale="90000"/>
          </a:bodyPr>
          <a:lstStyle/>
          <a:p>
            <a:pPr algn="ctr"/>
            <a:r>
              <a:rPr lang="en-CA" b="1" dirty="0"/>
              <a:t>Ryan Maharaj </a:t>
            </a:r>
            <a:r>
              <a:rPr lang="en-CA" dirty="0"/>
              <a:t>(he/him/his)</a:t>
            </a:r>
            <a:br>
              <a:rPr lang="en-CA" dirty="0"/>
            </a:br>
            <a:r>
              <a:rPr lang="en-CA" dirty="0"/>
              <a:t>Project Manager, IT</a:t>
            </a:r>
            <a:br>
              <a:rPr lang="en-CA" dirty="0"/>
            </a:br>
            <a:r>
              <a:rPr lang="en-CA" u="sng" dirty="0" smtClean="0">
                <a:hlinkClick r:id="rId2"/>
              </a:rPr>
              <a:t>SSHATempPandemicPay@toronto.ca</a:t>
            </a: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b="1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929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2097</TotalTime>
  <Words>336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Temporary Pandemic Wage Enhancement Program 2021-2022</vt:lpstr>
      <vt:lpstr>Overview </vt:lpstr>
      <vt:lpstr>Eligibility   </vt:lpstr>
      <vt:lpstr>Eligibility Continued   </vt:lpstr>
      <vt:lpstr>Ryan Maharaj (he/him/his) Project Manager, IT SSHATempPandemicPay@toronto.ca   </vt:lpstr>
    </vt:vector>
  </TitlesOfParts>
  <Company>City of Toronto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SMIS Information Sharing Project Update</dc:title>
  <dc:creator>Ryan Maharaj</dc:creator>
  <cp:lastModifiedBy>Ryan Maharaj</cp:lastModifiedBy>
  <cp:revision>82</cp:revision>
  <dcterms:created xsi:type="dcterms:W3CDTF">2021-06-18T15:59:35Z</dcterms:created>
  <dcterms:modified xsi:type="dcterms:W3CDTF">2022-01-12T21:38:35Z</dcterms:modified>
</cp:coreProperties>
</file>